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2" r:id="rId2"/>
    <p:sldId id="379" r:id="rId3"/>
    <p:sldId id="380" r:id="rId4"/>
    <p:sldId id="381" r:id="rId5"/>
    <p:sldId id="385" r:id="rId6"/>
    <p:sldId id="382" r:id="rId7"/>
    <p:sldId id="384" r:id="rId8"/>
    <p:sldId id="386" r:id="rId9"/>
    <p:sldId id="388" r:id="rId10"/>
    <p:sldId id="38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4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7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61/545/675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qgghdrb21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7: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On top of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6580" y="3255701"/>
            <a:ext cx="7595420" cy="1655762"/>
          </a:xfrm>
        </p:spPr>
        <p:txBody>
          <a:bodyPr>
            <a:normAutofit fontScale="92500" lnSpcReduction="20000"/>
          </a:bodyPr>
          <a:lstStyle/>
          <a:p>
            <a:r>
              <a:rPr lang="hr-HR" sz="6600"/>
              <a:t>Be what you want</a:t>
            </a:r>
          </a:p>
          <a:p>
            <a:r>
              <a:rPr lang="hr-HR" sz="6600"/>
              <a:t>to be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3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FB90794-0D1D-4AF5-8E2F-F115F51C0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21" y="1046624"/>
            <a:ext cx="11812558" cy="2755081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29A2173-17C4-4A91-AC34-90485B555FA7}"/>
              </a:ext>
            </a:extLst>
          </p:cNvPr>
          <p:cNvSpPr txBox="1"/>
          <p:nvPr/>
        </p:nvSpPr>
        <p:spPr>
          <a:xfrm>
            <a:off x="2743200" y="1647930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9900"/>
                </a:solidFill>
              </a:rPr>
              <a:t>3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D4C51A7-9812-4C95-A2AF-0D19721DEA78}"/>
              </a:ext>
            </a:extLst>
          </p:cNvPr>
          <p:cNvSpPr txBox="1"/>
          <p:nvPr/>
        </p:nvSpPr>
        <p:spPr>
          <a:xfrm>
            <a:off x="2743200" y="2193331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9900"/>
                </a:solidFill>
              </a:rPr>
              <a:t>4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9107662-27C8-4B82-97FD-A4B730B71007}"/>
              </a:ext>
            </a:extLst>
          </p:cNvPr>
          <p:cNvSpPr txBox="1"/>
          <p:nvPr/>
        </p:nvSpPr>
        <p:spPr>
          <a:xfrm>
            <a:off x="8793983" y="1647929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9900"/>
                </a:solidFill>
              </a:rPr>
              <a:t>5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8BBA473-A437-430C-B537-F8093F9766D8}"/>
              </a:ext>
            </a:extLst>
          </p:cNvPr>
          <p:cNvSpPr txBox="1"/>
          <p:nvPr/>
        </p:nvSpPr>
        <p:spPr>
          <a:xfrm>
            <a:off x="8793982" y="2245168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9900"/>
                </a:solidFill>
              </a:rPr>
              <a:t>2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47063A9-9944-45CE-B59E-CF83FF2D7F31}"/>
              </a:ext>
            </a:extLst>
          </p:cNvPr>
          <p:cNvSpPr txBox="1"/>
          <p:nvPr/>
        </p:nvSpPr>
        <p:spPr>
          <a:xfrm>
            <a:off x="8793982" y="3176995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9900"/>
                </a:solidFill>
              </a:rPr>
              <a:t>6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88667BA-CD79-45FF-AE8C-B9EFD35F73F7}"/>
              </a:ext>
            </a:extLst>
          </p:cNvPr>
          <p:cNvSpPr txBox="1"/>
          <p:nvPr/>
        </p:nvSpPr>
        <p:spPr>
          <a:xfrm>
            <a:off x="492369" y="3937279"/>
            <a:ext cx="1098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LET’S REVISE!</a:t>
            </a:r>
          </a:p>
          <a:p>
            <a:endParaRPr lang="hr-HR" sz="2400" b="1" dirty="0"/>
          </a:p>
          <a:p>
            <a:r>
              <a:rPr lang="hr-HR" sz="2400" dirty="0"/>
              <a:t>Open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</a:t>
            </a:r>
            <a:r>
              <a:rPr lang="hr-HR" sz="2400" dirty="0" err="1"/>
              <a:t>links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. </a:t>
            </a:r>
          </a:p>
          <a:p>
            <a:endParaRPr lang="hr-HR" sz="2400" i="1" dirty="0"/>
          </a:p>
          <a:p>
            <a:pPr algn="ctr"/>
            <a:r>
              <a:rPr lang="hr-HR" sz="2400" i="1" dirty="0">
                <a:hlinkClick r:id="rId3"/>
              </a:rPr>
              <a:t>https://wordwall.net/play/261/545/675</a:t>
            </a:r>
            <a:endParaRPr lang="hr-HR" sz="2400" i="1" dirty="0"/>
          </a:p>
          <a:p>
            <a:pPr algn="ctr"/>
            <a:r>
              <a:rPr lang="hr-HR" sz="2400" i="1" dirty="0">
                <a:hlinkClick r:id="rId4"/>
              </a:rPr>
              <a:t>https://learningapps.org/watch?v=pqgghdrb218</a:t>
            </a:r>
            <a:r>
              <a:rPr lang="hr-HR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57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ake glasses, nose, and moustache, graffiti and red wig on a wooden surface">
            <a:extLst>
              <a:ext uri="{FF2B5EF4-FFF2-40B4-BE49-F238E27FC236}">
                <a16:creationId xmlns:a16="http://schemas.microsoft.com/office/drawing/2014/main" id="{8D424D4A-3B68-25B1-E5AB-05BD505CC8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1207CEC-9D11-4865-BDAD-531C095C13D8}"/>
              </a:ext>
            </a:extLst>
          </p:cNvPr>
          <p:cNvSpPr txBox="1"/>
          <p:nvPr/>
        </p:nvSpPr>
        <p:spPr>
          <a:xfrm>
            <a:off x="504825" y="1557619"/>
            <a:ext cx="5000625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do you know about carnivals?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 you know any famous carnivals?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is a carnival?</a:t>
            </a:r>
          </a:p>
        </p:txBody>
      </p:sp>
    </p:spTree>
    <p:extLst>
      <p:ext uri="{BB962C8B-B14F-4D97-AF65-F5344CB8AC3E}">
        <p14:creationId xmlns:p14="http://schemas.microsoft.com/office/powerpoint/2010/main" val="17571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65914F2-EEBB-4A00-B132-55E289F5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5537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F5F9B42-06BA-4231-B004-BFA96B4B7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23" y="1014749"/>
            <a:ext cx="5312749" cy="4491558"/>
          </a:xfrm>
          <a:prstGeom prst="rect">
            <a:avLst/>
          </a:prstGeom>
          <a:ln w="66675">
            <a:solidFill>
              <a:srgbClr val="C00000"/>
            </a:solidFill>
          </a:ln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446FC34-65A0-4473-B15F-25F06536D74E}"/>
              </a:ext>
            </a:extLst>
          </p:cNvPr>
          <p:cNvSpPr txBox="1"/>
          <p:nvPr/>
        </p:nvSpPr>
        <p:spPr>
          <a:xfrm>
            <a:off x="6486807" y="1163799"/>
            <a:ext cx="4873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see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pictures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recognize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town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pictures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name</a:t>
            </a:r>
            <a:r>
              <a:rPr lang="hr-HR" sz="2400" dirty="0"/>
              <a:t> </a:t>
            </a:r>
            <a:r>
              <a:rPr lang="hr-HR" sz="2400" dirty="0" err="1"/>
              <a:t>any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costumes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?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816530C5-A4BA-4233-A410-C348DC006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213" y="-70249"/>
            <a:ext cx="3818840" cy="6858000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5BE4B215-1972-4C5A-BE45-E4B8F01D04DD}"/>
              </a:ext>
            </a:extLst>
          </p:cNvPr>
          <p:cNvSpPr txBox="1"/>
          <p:nvPr/>
        </p:nvSpPr>
        <p:spPr>
          <a:xfrm>
            <a:off x="1044229" y="2798863"/>
            <a:ext cx="12115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Morčić</a:t>
            </a:r>
            <a:endParaRPr lang="hr-HR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BA315DD-52AE-4C3A-9457-564DA877C073}"/>
              </a:ext>
            </a:extLst>
          </p:cNvPr>
          <p:cNvSpPr txBox="1"/>
          <p:nvPr/>
        </p:nvSpPr>
        <p:spPr>
          <a:xfrm>
            <a:off x="4659549" y="2798863"/>
            <a:ext cx="16974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Pariz-Bakar</a:t>
            </a:r>
            <a:endParaRPr lang="hr-HR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363595D-7F64-458B-AA1D-2D93E82CC3B2}"/>
              </a:ext>
            </a:extLst>
          </p:cNvPr>
          <p:cNvSpPr txBox="1"/>
          <p:nvPr/>
        </p:nvSpPr>
        <p:spPr>
          <a:xfrm>
            <a:off x="4150590" y="3352805"/>
            <a:ext cx="12115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Korzo</a:t>
            </a:r>
            <a:endParaRPr lang="hr-HR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316FDB75-9B11-43B3-B1AD-8217BC94D7C7}"/>
              </a:ext>
            </a:extLst>
          </p:cNvPr>
          <p:cNvSpPr txBox="1"/>
          <p:nvPr/>
        </p:nvSpPr>
        <p:spPr>
          <a:xfrm>
            <a:off x="970217" y="4763137"/>
            <a:ext cx="162451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Halubje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Bellringers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B75456A-9D9E-487C-BF90-273DE7DF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891" y="1093449"/>
            <a:ext cx="6608729" cy="320717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9CAF400-7538-4DA1-86EE-B93227EFE75C}"/>
              </a:ext>
            </a:extLst>
          </p:cNvPr>
          <p:cNvSpPr txBox="1"/>
          <p:nvPr/>
        </p:nvSpPr>
        <p:spPr>
          <a:xfrm>
            <a:off x="593387" y="243191"/>
            <a:ext cx="102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correct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notebooks</a:t>
            </a:r>
            <a:r>
              <a:rPr lang="hr-HR" sz="2400" dirty="0"/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D0B84F1-B5BA-41B2-A766-6FCAD817FE8E}"/>
              </a:ext>
            </a:extLst>
          </p:cNvPr>
          <p:cNvSpPr txBox="1"/>
          <p:nvPr/>
        </p:nvSpPr>
        <p:spPr>
          <a:xfrm>
            <a:off x="2155891" y="4581728"/>
            <a:ext cx="6429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 In </a:t>
            </a:r>
            <a:r>
              <a:rPr lang="hr-HR" sz="2400" dirty="0" err="1">
                <a:solidFill>
                  <a:srgbClr val="FF0000"/>
                </a:solidFill>
              </a:rPr>
              <a:t>January</a:t>
            </a:r>
            <a:r>
              <a:rPr lang="hr-HR" sz="2400" dirty="0">
                <a:solidFill>
                  <a:srgbClr val="FF0000"/>
                </a:solidFill>
              </a:rPr>
              <a:t>, Rijeka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craziest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town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Europe.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2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Pariz-Bakar </a:t>
            </a:r>
            <a:r>
              <a:rPr lang="hr-HR" sz="2400" dirty="0" err="1">
                <a:solidFill>
                  <a:srgbClr val="FF0000"/>
                </a:solidFill>
              </a:rPr>
              <a:t>rally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funniest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3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winners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of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rally</a:t>
            </a:r>
            <a:r>
              <a:rPr lang="hr-HR" sz="2400" dirty="0">
                <a:solidFill>
                  <a:srgbClr val="FF0000"/>
                </a:solidFill>
              </a:rPr>
              <a:t> are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best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drivers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4 Korzo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most </a:t>
            </a:r>
            <a:r>
              <a:rPr lang="hr-HR" sz="2400" dirty="0" err="1">
                <a:solidFill>
                  <a:srgbClr val="FF0000"/>
                </a:solidFill>
              </a:rPr>
              <a:t>famous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street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Rijeka.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5 </a:t>
            </a:r>
            <a:r>
              <a:rPr lang="hr-HR" sz="2400" dirty="0" err="1">
                <a:solidFill>
                  <a:srgbClr val="FF0000"/>
                </a:solidFill>
              </a:rPr>
              <a:t>Halubje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Bellringers</a:t>
            </a:r>
            <a:r>
              <a:rPr lang="hr-HR" sz="2400" dirty="0">
                <a:solidFill>
                  <a:srgbClr val="FF0000"/>
                </a:solidFill>
              </a:rPr>
              <a:t> are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scariest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37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53E3D55-B709-44BB-ACA9-AAB2DA0C2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713" y="261624"/>
            <a:ext cx="5329139" cy="96184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FA98547-7DCC-49F0-AA0E-08E59E74A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50547" cy="6750985"/>
          </a:xfrm>
          <a:prstGeom prst="rect">
            <a:avLst/>
          </a:prstGeom>
        </p:spPr>
      </p:pic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3BC1A2D3-B0AB-4ABD-8652-5FFFF6F87595}"/>
              </a:ext>
            </a:extLst>
          </p:cNvPr>
          <p:cNvCxnSpPr/>
          <p:nvPr/>
        </p:nvCxnSpPr>
        <p:spPr>
          <a:xfrm>
            <a:off x="884255" y="1086338"/>
            <a:ext cx="823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2995DCB4-BB68-4A12-8371-5A320031D070}"/>
              </a:ext>
            </a:extLst>
          </p:cNvPr>
          <p:cNvCxnSpPr>
            <a:cxnSpLocks/>
          </p:cNvCxnSpPr>
          <p:nvPr/>
        </p:nvCxnSpPr>
        <p:spPr>
          <a:xfrm>
            <a:off x="2111829" y="1086338"/>
            <a:ext cx="11438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C973F5A6-5197-4849-A9B0-B872A28B1D60}"/>
              </a:ext>
            </a:extLst>
          </p:cNvPr>
          <p:cNvCxnSpPr>
            <a:cxnSpLocks/>
          </p:cNvCxnSpPr>
          <p:nvPr/>
        </p:nvCxnSpPr>
        <p:spPr>
          <a:xfrm>
            <a:off x="202642" y="2012461"/>
            <a:ext cx="8825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EAD78612-B2E2-4ED0-8080-731E0BD72204}"/>
              </a:ext>
            </a:extLst>
          </p:cNvPr>
          <p:cNvCxnSpPr/>
          <p:nvPr/>
        </p:nvCxnSpPr>
        <p:spPr>
          <a:xfrm>
            <a:off x="1619460" y="2725894"/>
            <a:ext cx="823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5CA225ED-6BF9-4047-A5B7-38BB92C44AE0}"/>
              </a:ext>
            </a:extLst>
          </p:cNvPr>
          <p:cNvCxnSpPr>
            <a:cxnSpLocks/>
          </p:cNvCxnSpPr>
          <p:nvPr/>
        </p:nvCxnSpPr>
        <p:spPr>
          <a:xfrm>
            <a:off x="102996" y="2946957"/>
            <a:ext cx="449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F4398927-2BF8-44B9-A529-476522AA4BAC}"/>
              </a:ext>
            </a:extLst>
          </p:cNvPr>
          <p:cNvCxnSpPr>
            <a:cxnSpLocks/>
          </p:cNvCxnSpPr>
          <p:nvPr/>
        </p:nvCxnSpPr>
        <p:spPr>
          <a:xfrm>
            <a:off x="3119176" y="2725894"/>
            <a:ext cx="216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CD8E6BF2-9381-4962-B0FF-1522EB94F058}"/>
              </a:ext>
            </a:extLst>
          </p:cNvPr>
          <p:cNvCxnSpPr>
            <a:cxnSpLocks/>
          </p:cNvCxnSpPr>
          <p:nvPr/>
        </p:nvCxnSpPr>
        <p:spPr>
          <a:xfrm>
            <a:off x="2683747" y="2946957"/>
            <a:ext cx="7527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id="{BB33275B-FABD-448C-8A0A-9BA068347EAB}"/>
              </a:ext>
            </a:extLst>
          </p:cNvPr>
          <p:cNvCxnSpPr>
            <a:cxnSpLocks/>
          </p:cNvCxnSpPr>
          <p:nvPr/>
        </p:nvCxnSpPr>
        <p:spPr>
          <a:xfrm>
            <a:off x="552659" y="3139550"/>
            <a:ext cx="8298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380A7982-A78B-4183-A321-0EB161F8395F}"/>
              </a:ext>
            </a:extLst>
          </p:cNvPr>
          <p:cNvCxnSpPr>
            <a:cxnSpLocks/>
          </p:cNvCxnSpPr>
          <p:nvPr/>
        </p:nvCxnSpPr>
        <p:spPr>
          <a:xfrm>
            <a:off x="202642" y="3429000"/>
            <a:ext cx="14168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Ravni poveznik 25">
            <a:extLst>
              <a:ext uri="{FF2B5EF4-FFF2-40B4-BE49-F238E27FC236}">
                <a16:creationId xmlns:a16="http://schemas.microsoft.com/office/drawing/2014/main" id="{66ACED63-4E8B-4E5E-AD5F-29E1E56CC759}"/>
              </a:ext>
            </a:extLst>
          </p:cNvPr>
          <p:cNvCxnSpPr>
            <a:cxnSpLocks/>
          </p:cNvCxnSpPr>
          <p:nvPr/>
        </p:nvCxnSpPr>
        <p:spPr>
          <a:xfrm>
            <a:off x="2610478" y="4124289"/>
            <a:ext cx="8260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avni poveznik 27">
            <a:extLst>
              <a:ext uri="{FF2B5EF4-FFF2-40B4-BE49-F238E27FC236}">
                <a16:creationId xmlns:a16="http://schemas.microsoft.com/office/drawing/2014/main" id="{9925EF87-0EA8-4D19-A6A1-6553398DAECE}"/>
              </a:ext>
            </a:extLst>
          </p:cNvPr>
          <p:cNvCxnSpPr>
            <a:cxnSpLocks/>
          </p:cNvCxnSpPr>
          <p:nvPr/>
        </p:nvCxnSpPr>
        <p:spPr>
          <a:xfrm>
            <a:off x="194269" y="4606610"/>
            <a:ext cx="15139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Ravni poveznik 29">
            <a:extLst>
              <a:ext uri="{FF2B5EF4-FFF2-40B4-BE49-F238E27FC236}">
                <a16:creationId xmlns:a16="http://schemas.microsoft.com/office/drawing/2014/main" id="{8C2C232D-86D5-4708-B2D5-171314976ED0}"/>
              </a:ext>
            </a:extLst>
          </p:cNvPr>
          <p:cNvCxnSpPr>
            <a:cxnSpLocks/>
          </p:cNvCxnSpPr>
          <p:nvPr/>
        </p:nvCxnSpPr>
        <p:spPr>
          <a:xfrm>
            <a:off x="202642" y="5340140"/>
            <a:ext cx="8825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avni poveznik 31">
            <a:extLst>
              <a:ext uri="{FF2B5EF4-FFF2-40B4-BE49-F238E27FC236}">
                <a16:creationId xmlns:a16="http://schemas.microsoft.com/office/drawing/2014/main" id="{3A9236AA-B7F7-470A-B0E3-9FAD4FEADFD0}"/>
              </a:ext>
            </a:extLst>
          </p:cNvPr>
          <p:cNvCxnSpPr>
            <a:cxnSpLocks/>
          </p:cNvCxnSpPr>
          <p:nvPr/>
        </p:nvCxnSpPr>
        <p:spPr>
          <a:xfrm>
            <a:off x="2486967" y="6274636"/>
            <a:ext cx="7406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avni poveznik 33">
            <a:extLst>
              <a:ext uri="{FF2B5EF4-FFF2-40B4-BE49-F238E27FC236}">
                <a16:creationId xmlns:a16="http://schemas.microsoft.com/office/drawing/2014/main" id="{647176E9-44B3-4206-8EB6-2AB9829355FB}"/>
              </a:ext>
            </a:extLst>
          </p:cNvPr>
          <p:cNvCxnSpPr>
            <a:cxnSpLocks/>
          </p:cNvCxnSpPr>
          <p:nvPr/>
        </p:nvCxnSpPr>
        <p:spPr>
          <a:xfrm>
            <a:off x="202642" y="6515797"/>
            <a:ext cx="449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859FDF89-6735-420E-82FF-2B0218B4E18D}"/>
              </a:ext>
            </a:extLst>
          </p:cNvPr>
          <p:cNvSpPr txBox="1"/>
          <p:nvPr/>
        </p:nvSpPr>
        <p:spPr>
          <a:xfrm>
            <a:off x="5112936" y="1086338"/>
            <a:ext cx="5459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Are </a:t>
            </a:r>
            <a:r>
              <a:rPr lang="hr-HR" sz="2400" dirty="0" err="1"/>
              <a:t>all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superlatives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same?</a:t>
            </a:r>
          </a:p>
          <a:p>
            <a:pPr algn="ctr"/>
            <a:endParaRPr lang="hr-HR" sz="2400" i="1" dirty="0"/>
          </a:p>
          <a:p>
            <a:pPr algn="ctr"/>
            <a:r>
              <a:rPr lang="hr-HR" sz="2400" dirty="0" err="1"/>
              <a:t>Which</a:t>
            </a:r>
            <a:r>
              <a:rPr lang="hr-HR" sz="2400" dirty="0"/>
              <a:t> one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different</a:t>
            </a:r>
            <a:r>
              <a:rPr lang="hr-HR" sz="2400" dirty="0"/>
              <a:t>?</a:t>
            </a:r>
          </a:p>
          <a:p>
            <a:pPr algn="ctr"/>
            <a:endParaRPr lang="hr-HR" sz="2400" i="1" dirty="0"/>
          </a:p>
          <a:p>
            <a:pPr algn="ctr"/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best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86E0C0EC-EE24-4A14-B25D-7CD6D4DD4411}"/>
              </a:ext>
            </a:extLst>
          </p:cNvPr>
          <p:cNvSpPr txBox="1"/>
          <p:nvPr/>
        </p:nvSpPr>
        <p:spPr>
          <a:xfrm>
            <a:off x="4969027" y="3036950"/>
            <a:ext cx="6055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Some </a:t>
            </a:r>
            <a:r>
              <a:rPr lang="hr-HR" sz="2400" dirty="0" err="1"/>
              <a:t>adjectives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irregular</a:t>
            </a:r>
            <a:r>
              <a:rPr lang="hr-HR" sz="2400" dirty="0"/>
              <a:t> </a:t>
            </a:r>
            <a:r>
              <a:rPr lang="hr-HR" sz="2400" dirty="0" err="1"/>
              <a:t>comparative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superlative. </a:t>
            </a:r>
          </a:p>
          <a:p>
            <a:pPr algn="ctr"/>
            <a:r>
              <a:rPr lang="hr-HR" sz="2400" i="1" dirty="0">
                <a:solidFill>
                  <a:srgbClr val="0070C0"/>
                </a:solidFill>
              </a:rPr>
              <a:t>Neki pridjevi imaju nepravilni komparativ i superlativ.</a:t>
            </a:r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0C03ACDC-78E1-4BA7-B050-895FB12C4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707" y="4598335"/>
            <a:ext cx="37623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FFA98547-7DCC-49F0-AA0E-08E59E74A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50547" cy="6750985"/>
          </a:xfrm>
          <a:prstGeom prst="rect">
            <a:avLst/>
          </a:prstGeom>
        </p:spPr>
      </p:pic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3BC1A2D3-B0AB-4ABD-8652-5FFFF6F87595}"/>
              </a:ext>
            </a:extLst>
          </p:cNvPr>
          <p:cNvCxnSpPr/>
          <p:nvPr/>
        </p:nvCxnSpPr>
        <p:spPr>
          <a:xfrm>
            <a:off x="884255" y="1086338"/>
            <a:ext cx="823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2995DCB4-BB68-4A12-8371-5A320031D070}"/>
              </a:ext>
            </a:extLst>
          </p:cNvPr>
          <p:cNvCxnSpPr>
            <a:cxnSpLocks/>
          </p:cNvCxnSpPr>
          <p:nvPr/>
        </p:nvCxnSpPr>
        <p:spPr>
          <a:xfrm>
            <a:off x="2111829" y="1086338"/>
            <a:ext cx="11438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C973F5A6-5197-4849-A9B0-B872A28B1D60}"/>
              </a:ext>
            </a:extLst>
          </p:cNvPr>
          <p:cNvCxnSpPr>
            <a:cxnSpLocks/>
          </p:cNvCxnSpPr>
          <p:nvPr/>
        </p:nvCxnSpPr>
        <p:spPr>
          <a:xfrm>
            <a:off x="202642" y="2012461"/>
            <a:ext cx="8825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EAD78612-B2E2-4ED0-8080-731E0BD72204}"/>
              </a:ext>
            </a:extLst>
          </p:cNvPr>
          <p:cNvCxnSpPr/>
          <p:nvPr/>
        </p:nvCxnSpPr>
        <p:spPr>
          <a:xfrm>
            <a:off x="1619460" y="2725894"/>
            <a:ext cx="823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5CA225ED-6BF9-4047-A5B7-38BB92C44AE0}"/>
              </a:ext>
            </a:extLst>
          </p:cNvPr>
          <p:cNvCxnSpPr>
            <a:cxnSpLocks/>
          </p:cNvCxnSpPr>
          <p:nvPr/>
        </p:nvCxnSpPr>
        <p:spPr>
          <a:xfrm>
            <a:off x="102996" y="2946957"/>
            <a:ext cx="449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F4398927-2BF8-44B9-A529-476522AA4BAC}"/>
              </a:ext>
            </a:extLst>
          </p:cNvPr>
          <p:cNvCxnSpPr>
            <a:cxnSpLocks/>
          </p:cNvCxnSpPr>
          <p:nvPr/>
        </p:nvCxnSpPr>
        <p:spPr>
          <a:xfrm>
            <a:off x="3119176" y="2725894"/>
            <a:ext cx="216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CD8E6BF2-9381-4962-B0FF-1522EB94F058}"/>
              </a:ext>
            </a:extLst>
          </p:cNvPr>
          <p:cNvCxnSpPr>
            <a:cxnSpLocks/>
          </p:cNvCxnSpPr>
          <p:nvPr/>
        </p:nvCxnSpPr>
        <p:spPr>
          <a:xfrm>
            <a:off x="2683747" y="2946957"/>
            <a:ext cx="7527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id="{BB33275B-FABD-448C-8A0A-9BA068347EAB}"/>
              </a:ext>
            </a:extLst>
          </p:cNvPr>
          <p:cNvCxnSpPr>
            <a:cxnSpLocks/>
          </p:cNvCxnSpPr>
          <p:nvPr/>
        </p:nvCxnSpPr>
        <p:spPr>
          <a:xfrm>
            <a:off x="552659" y="3139550"/>
            <a:ext cx="8298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380A7982-A78B-4183-A321-0EB161F8395F}"/>
              </a:ext>
            </a:extLst>
          </p:cNvPr>
          <p:cNvCxnSpPr>
            <a:cxnSpLocks/>
          </p:cNvCxnSpPr>
          <p:nvPr/>
        </p:nvCxnSpPr>
        <p:spPr>
          <a:xfrm>
            <a:off x="202642" y="3429000"/>
            <a:ext cx="14168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Ravni poveznik 25">
            <a:extLst>
              <a:ext uri="{FF2B5EF4-FFF2-40B4-BE49-F238E27FC236}">
                <a16:creationId xmlns:a16="http://schemas.microsoft.com/office/drawing/2014/main" id="{66ACED63-4E8B-4E5E-AD5F-29E1E56CC759}"/>
              </a:ext>
            </a:extLst>
          </p:cNvPr>
          <p:cNvCxnSpPr>
            <a:cxnSpLocks/>
          </p:cNvCxnSpPr>
          <p:nvPr/>
        </p:nvCxnSpPr>
        <p:spPr>
          <a:xfrm>
            <a:off x="2610478" y="4124289"/>
            <a:ext cx="8260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avni poveznik 27">
            <a:extLst>
              <a:ext uri="{FF2B5EF4-FFF2-40B4-BE49-F238E27FC236}">
                <a16:creationId xmlns:a16="http://schemas.microsoft.com/office/drawing/2014/main" id="{9925EF87-0EA8-4D19-A6A1-6553398DAECE}"/>
              </a:ext>
            </a:extLst>
          </p:cNvPr>
          <p:cNvCxnSpPr>
            <a:cxnSpLocks/>
          </p:cNvCxnSpPr>
          <p:nvPr/>
        </p:nvCxnSpPr>
        <p:spPr>
          <a:xfrm>
            <a:off x="194269" y="4606610"/>
            <a:ext cx="15139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Ravni poveznik 29">
            <a:extLst>
              <a:ext uri="{FF2B5EF4-FFF2-40B4-BE49-F238E27FC236}">
                <a16:creationId xmlns:a16="http://schemas.microsoft.com/office/drawing/2014/main" id="{8C2C232D-86D5-4708-B2D5-171314976ED0}"/>
              </a:ext>
            </a:extLst>
          </p:cNvPr>
          <p:cNvCxnSpPr>
            <a:cxnSpLocks/>
          </p:cNvCxnSpPr>
          <p:nvPr/>
        </p:nvCxnSpPr>
        <p:spPr>
          <a:xfrm>
            <a:off x="202642" y="5340140"/>
            <a:ext cx="8825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avni poveznik 31">
            <a:extLst>
              <a:ext uri="{FF2B5EF4-FFF2-40B4-BE49-F238E27FC236}">
                <a16:creationId xmlns:a16="http://schemas.microsoft.com/office/drawing/2014/main" id="{3A9236AA-B7F7-470A-B0E3-9FAD4FEADFD0}"/>
              </a:ext>
            </a:extLst>
          </p:cNvPr>
          <p:cNvCxnSpPr>
            <a:cxnSpLocks/>
          </p:cNvCxnSpPr>
          <p:nvPr/>
        </p:nvCxnSpPr>
        <p:spPr>
          <a:xfrm>
            <a:off x="2486967" y="6274636"/>
            <a:ext cx="7406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avni poveznik 33">
            <a:extLst>
              <a:ext uri="{FF2B5EF4-FFF2-40B4-BE49-F238E27FC236}">
                <a16:creationId xmlns:a16="http://schemas.microsoft.com/office/drawing/2014/main" id="{647176E9-44B3-4206-8EB6-2AB9829355FB}"/>
              </a:ext>
            </a:extLst>
          </p:cNvPr>
          <p:cNvCxnSpPr>
            <a:cxnSpLocks/>
          </p:cNvCxnSpPr>
          <p:nvPr/>
        </p:nvCxnSpPr>
        <p:spPr>
          <a:xfrm>
            <a:off x="202642" y="6515797"/>
            <a:ext cx="449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E96CE965-528A-4964-AE57-510903B4D19C}"/>
              </a:ext>
            </a:extLst>
          </p:cNvPr>
          <p:cNvSpPr txBox="1"/>
          <p:nvPr/>
        </p:nvSpPr>
        <p:spPr>
          <a:xfrm>
            <a:off x="4798927" y="486833"/>
            <a:ext cx="728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Copy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chart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notebook</a:t>
            </a:r>
            <a:r>
              <a:rPr lang="hr-HR" sz="2400" dirty="0"/>
              <a:t>. </a:t>
            </a:r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id="{9DB5E70D-8082-485A-B09B-DBA8BCB24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299" y="2062076"/>
            <a:ext cx="7193162" cy="2905423"/>
          </a:xfrm>
          <a:prstGeom prst="rect">
            <a:avLst/>
          </a:prstGeom>
        </p:spPr>
      </p:pic>
      <p:sp>
        <p:nvSpPr>
          <p:cNvPr id="39" name="TekstniOkvir 38">
            <a:extLst>
              <a:ext uri="{FF2B5EF4-FFF2-40B4-BE49-F238E27FC236}">
                <a16:creationId xmlns:a16="http://schemas.microsoft.com/office/drawing/2014/main" id="{E03D4F7D-112F-4506-BC59-9127583720FF}"/>
              </a:ext>
            </a:extLst>
          </p:cNvPr>
          <p:cNvSpPr txBox="1"/>
          <p:nvPr/>
        </p:nvSpPr>
        <p:spPr>
          <a:xfrm>
            <a:off x="5781316" y="3791002"/>
            <a:ext cx="1684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the funniest</a:t>
            </a:r>
          </a:p>
          <a:p>
            <a:r>
              <a:rPr lang="hr-HR" sz="2400">
                <a:solidFill>
                  <a:srgbClr val="FF0000"/>
                </a:solidFill>
              </a:rPr>
              <a:t>the fastest</a:t>
            </a:r>
          </a:p>
          <a:p>
            <a:r>
              <a:rPr lang="hr-HR" sz="2400">
                <a:solidFill>
                  <a:srgbClr val="FF0000"/>
                </a:solidFill>
              </a:rPr>
              <a:t>the best</a:t>
            </a:r>
          </a:p>
          <a:p>
            <a:r>
              <a:rPr lang="hr-HR" sz="2400">
                <a:solidFill>
                  <a:srgbClr val="FF0000"/>
                </a:solidFill>
              </a:rPr>
              <a:t>the oldest</a:t>
            </a:r>
          </a:p>
          <a:p>
            <a:r>
              <a:rPr lang="hr-HR" sz="2400">
                <a:solidFill>
                  <a:srgbClr val="FF0000"/>
                </a:solidFill>
              </a:rPr>
              <a:t>the scariest</a:t>
            </a:r>
            <a:endParaRPr lang="hr-HR" sz="2000">
              <a:solidFill>
                <a:srgbClr val="FF0000"/>
              </a:solidFill>
            </a:endParaRP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id="{E4DD610F-6D7A-4B19-9F4D-B4B3506F78F0}"/>
              </a:ext>
            </a:extLst>
          </p:cNvPr>
          <p:cNvSpPr txBox="1"/>
          <p:nvPr/>
        </p:nvSpPr>
        <p:spPr>
          <a:xfrm>
            <a:off x="8441455" y="3814090"/>
            <a:ext cx="3305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the most colourful</a:t>
            </a:r>
          </a:p>
          <a:p>
            <a:r>
              <a:rPr lang="hr-HR" sz="2400">
                <a:solidFill>
                  <a:srgbClr val="FF0000"/>
                </a:solidFill>
              </a:rPr>
              <a:t>the most unusual</a:t>
            </a:r>
          </a:p>
          <a:p>
            <a:r>
              <a:rPr lang="hr-HR" sz="2400">
                <a:solidFill>
                  <a:srgbClr val="FF0000"/>
                </a:solidFill>
              </a:rPr>
              <a:t>the most interesting</a:t>
            </a:r>
          </a:p>
          <a:p>
            <a:r>
              <a:rPr lang="hr-HR" sz="2400">
                <a:solidFill>
                  <a:srgbClr val="FF0000"/>
                </a:solidFill>
              </a:rPr>
              <a:t>the most famous</a:t>
            </a:r>
          </a:p>
          <a:p>
            <a:r>
              <a:rPr lang="hr-HR" sz="2400">
                <a:solidFill>
                  <a:srgbClr val="FF0000"/>
                </a:solidFill>
              </a:rPr>
              <a:t>the most traditional</a:t>
            </a:r>
          </a:p>
          <a:p>
            <a:r>
              <a:rPr lang="hr-HR" sz="2400">
                <a:solidFill>
                  <a:srgbClr val="FF0000"/>
                </a:solidFill>
              </a:rPr>
              <a:t>the most original</a:t>
            </a:r>
            <a:endParaRPr lang="hr-H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0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818F68B-75B6-4D85-8537-AF6227C8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5594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3DE75AD-9D9D-47CE-862E-D8B8BAAB4D73}"/>
              </a:ext>
            </a:extLst>
          </p:cNvPr>
          <p:cNvSpPr txBox="1"/>
          <p:nvPr/>
        </p:nvSpPr>
        <p:spPr>
          <a:xfrm>
            <a:off x="5516545" y="321547"/>
            <a:ext cx="607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77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B9AC169-8502-4FF5-B4FF-7784DC9E1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32" y="1109410"/>
            <a:ext cx="9257881" cy="4820458"/>
          </a:xfrm>
          <a:prstGeom prst="rect">
            <a:avLst/>
          </a:prstGeom>
          <a:ln w="44450">
            <a:solidFill>
              <a:srgbClr val="C00000"/>
            </a:solidFill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09A0AA6B-E736-43DA-860F-5B75F3A40EA1}"/>
              </a:ext>
            </a:extLst>
          </p:cNvPr>
          <p:cNvSpPr txBox="1"/>
          <p:nvPr/>
        </p:nvSpPr>
        <p:spPr>
          <a:xfrm>
            <a:off x="8789795" y="2200087"/>
            <a:ext cx="118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small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2D9E886-2BE6-4FB7-8B7E-CB1131754FBC}"/>
              </a:ext>
            </a:extLst>
          </p:cNvPr>
          <p:cNvSpPr txBox="1"/>
          <p:nvPr/>
        </p:nvSpPr>
        <p:spPr>
          <a:xfrm>
            <a:off x="8482483" y="2504160"/>
            <a:ext cx="118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smaller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0575054-7DEC-42F4-ACE7-87479474BE2A}"/>
              </a:ext>
            </a:extLst>
          </p:cNvPr>
          <p:cNvSpPr txBox="1"/>
          <p:nvPr/>
        </p:nvSpPr>
        <p:spPr>
          <a:xfrm>
            <a:off x="8657073" y="2830358"/>
            <a:ext cx="202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the smallest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2F31974-E3E3-42F8-9E01-91969FD6CB7D}"/>
              </a:ext>
            </a:extLst>
          </p:cNvPr>
          <p:cNvSpPr txBox="1"/>
          <p:nvPr/>
        </p:nvSpPr>
        <p:spPr>
          <a:xfrm>
            <a:off x="7889630" y="4028163"/>
            <a:ext cx="301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expensive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1AC9E4A-0DA7-4CB2-A099-49F985DE5334}"/>
              </a:ext>
            </a:extLst>
          </p:cNvPr>
          <p:cNvSpPr txBox="1"/>
          <p:nvPr/>
        </p:nvSpPr>
        <p:spPr>
          <a:xfrm>
            <a:off x="7650144" y="4374906"/>
            <a:ext cx="301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more expensive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9275EDBC-0185-4791-B87A-58E49DC8CEB1}"/>
              </a:ext>
            </a:extLst>
          </p:cNvPr>
          <p:cNvSpPr txBox="1"/>
          <p:nvPr/>
        </p:nvSpPr>
        <p:spPr>
          <a:xfrm>
            <a:off x="7688663" y="4701104"/>
            <a:ext cx="301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the most expensive</a:t>
            </a:r>
          </a:p>
        </p:txBody>
      </p:sp>
    </p:spTree>
    <p:extLst>
      <p:ext uri="{BB962C8B-B14F-4D97-AF65-F5344CB8AC3E}">
        <p14:creationId xmlns:p14="http://schemas.microsoft.com/office/powerpoint/2010/main" val="30976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B016529-8912-4722-B5C8-22FF445AF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60" y="919529"/>
            <a:ext cx="74771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818F68B-75B6-4D85-8537-AF6227C8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5594" cy="68580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57B403D1-3B11-4F75-91CE-0095891CB6F5}"/>
              </a:ext>
            </a:extLst>
          </p:cNvPr>
          <p:cNvSpPr txBox="1"/>
          <p:nvPr/>
        </p:nvSpPr>
        <p:spPr>
          <a:xfrm>
            <a:off x="5717512" y="372068"/>
            <a:ext cx="567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77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5E2EF6C-19B8-40E2-9A78-3169A7D35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15" y="1292102"/>
            <a:ext cx="8226774" cy="48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1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5699</TotalTime>
  <Words>253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UNIT 7:  On top of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298</cp:revision>
  <dcterms:created xsi:type="dcterms:W3CDTF">2020-09-19T11:02:00Z</dcterms:created>
  <dcterms:modified xsi:type="dcterms:W3CDTF">2022-09-23T08:48:37Z</dcterms:modified>
</cp:coreProperties>
</file>